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67" r:id="rId4"/>
    <p:sldId id="261" r:id="rId5"/>
    <p:sldId id="259" r:id="rId6"/>
    <p:sldId id="258" r:id="rId7"/>
    <p:sldId id="260" r:id="rId8"/>
    <p:sldId id="262" r:id="rId9"/>
    <p:sldId id="265" r:id="rId10"/>
    <p:sldId id="266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1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6E6D77-1E90-4DB5-B6B2-D12E0CD9F2A5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l-GR"/>
        </a:p>
      </dgm:t>
    </dgm:pt>
    <dgm:pt modelId="{AD2E8563-B290-42C4-838E-DAB007926C32}">
      <dgm:prSet/>
      <dgm:spPr/>
      <dgm:t>
        <a:bodyPr/>
        <a:lstStyle/>
        <a:p>
          <a:pPr rtl="0"/>
          <a:r>
            <a:rPr lang="el-GR" b="1" dirty="0" smtClean="0"/>
            <a:t>ΚΟΡΟΝΟΙΟΣ</a:t>
          </a:r>
          <a:endParaRPr lang="el-GR" b="1" dirty="0"/>
        </a:p>
      </dgm:t>
    </dgm:pt>
    <dgm:pt modelId="{C170F9CB-14A1-45A5-8E2D-B3093FAD2B27}" type="parTrans" cxnId="{5E41FD55-F362-4C96-ACEC-9BDCB24C386F}">
      <dgm:prSet/>
      <dgm:spPr/>
      <dgm:t>
        <a:bodyPr/>
        <a:lstStyle/>
        <a:p>
          <a:endParaRPr lang="el-GR"/>
        </a:p>
      </dgm:t>
    </dgm:pt>
    <dgm:pt modelId="{BD8092C0-4B17-405E-8626-956973D03A4E}" type="sibTrans" cxnId="{5E41FD55-F362-4C96-ACEC-9BDCB24C386F}">
      <dgm:prSet/>
      <dgm:spPr/>
      <dgm:t>
        <a:bodyPr/>
        <a:lstStyle/>
        <a:p>
          <a:endParaRPr lang="el-GR"/>
        </a:p>
      </dgm:t>
    </dgm:pt>
    <dgm:pt modelId="{F042E9E2-0FB5-4076-9AE6-EDC28CDC93AE}" type="pres">
      <dgm:prSet presAssocID="{EE6E6D77-1E90-4DB5-B6B2-D12E0CD9F2A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7D888526-66F0-49B2-AB34-B86906FAEB02}" type="pres">
      <dgm:prSet presAssocID="{AD2E8563-B290-42C4-838E-DAB007926C32}" presName="node" presStyleLbl="node1" presStyleIdx="0" presStyleCnt="1" custRadScaleRad="105275" custRadScaleInc="478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3041624B-3887-4D79-A894-765FC28A5236}" type="presOf" srcId="{EE6E6D77-1E90-4DB5-B6B2-D12E0CD9F2A5}" destId="{F042E9E2-0FB5-4076-9AE6-EDC28CDC93AE}" srcOrd="0" destOrd="0" presId="urn:microsoft.com/office/officeart/2005/8/layout/cycle2"/>
    <dgm:cxn modelId="{ABA42053-3661-417C-A012-DD10C405A566}" type="presOf" srcId="{AD2E8563-B290-42C4-838E-DAB007926C32}" destId="{7D888526-66F0-49B2-AB34-B86906FAEB02}" srcOrd="0" destOrd="0" presId="urn:microsoft.com/office/officeart/2005/8/layout/cycle2"/>
    <dgm:cxn modelId="{5E41FD55-F362-4C96-ACEC-9BDCB24C386F}" srcId="{EE6E6D77-1E90-4DB5-B6B2-D12E0CD9F2A5}" destId="{AD2E8563-B290-42C4-838E-DAB007926C32}" srcOrd="0" destOrd="0" parTransId="{C170F9CB-14A1-45A5-8E2D-B3093FAD2B27}" sibTransId="{BD8092C0-4B17-405E-8626-956973D03A4E}"/>
    <dgm:cxn modelId="{CFA64B78-2B91-438A-80A0-31CF1BC9870A}" type="presParOf" srcId="{F042E9E2-0FB5-4076-9AE6-EDC28CDC93AE}" destId="{7D888526-66F0-49B2-AB34-B86906FAEB0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888526-66F0-49B2-AB34-B86906FAEB02}">
      <dsp:nvSpPr>
        <dsp:cNvPr id="0" name=""/>
        <dsp:cNvSpPr/>
      </dsp:nvSpPr>
      <dsp:spPr>
        <a:xfrm>
          <a:off x="2045698" y="0"/>
          <a:ext cx="3556024" cy="35560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700" b="1" kern="1200" dirty="0" smtClean="0"/>
            <a:t>ΚΟΡΟΝΟΙΟΣ</a:t>
          </a:r>
          <a:endParaRPr lang="el-GR" sz="3700" b="1" kern="1200" dirty="0"/>
        </a:p>
      </dsp:txBody>
      <dsp:txXfrm>
        <a:off x="2045698" y="0"/>
        <a:ext cx="3556024" cy="3556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7430-6482-4B16-B9C9-BD9EF645A39F}" type="datetimeFigureOut">
              <a:rPr lang="el-GR" smtClean="0"/>
              <a:pPr/>
              <a:t>26/3/2020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F0CB9-B393-45DC-83FF-624CDC8724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7430-6482-4B16-B9C9-BD9EF645A39F}" type="datetimeFigureOut">
              <a:rPr lang="el-GR" smtClean="0"/>
              <a:pPr/>
              <a:t>26/3/2020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F0CB9-B393-45DC-83FF-624CDC8724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7430-6482-4B16-B9C9-BD9EF645A39F}" type="datetimeFigureOut">
              <a:rPr lang="el-GR" smtClean="0"/>
              <a:pPr/>
              <a:t>26/3/2020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F0CB9-B393-45DC-83FF-624CDC8724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7430-6482-4B16-B9C9-BD9EF645A39F}" type="datetimeFigureOut">
              <a:rPr lang="el-GR" smtClean="0"/>
              <a:pPr/>
              <a:t>26/3/2020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F0CB9-B393-45DC-83FF-624CDC8724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7430-6482-4B16-B9C9-BD9EF645A39F}" type="datetimeFigureOut">
              <a:rPr lang="el-GR" smtClean="0"/>
              <a:pPr/>
              <a:t>26/3/2020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F0CB9-B393-45DC-83FF-624CDC8724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7430-6482-4B16-B9C9-BD9EF645A39F}" type="datetimeFigureOut">
              <a:rPr lang="el-GR" smtClean="0"/>
              <a:pPr/>
              <a:t>26/3/2020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F0CB9-B393-45DC-83FF-624CDC8724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7430-6482-4B16-B9C9-BD9EF645A39F}" type="datetimeFigureOut">
              <a:rPr lang="el-GR" smtClean="0"/>
              <a:pPr/>
              <a:t>26/3/2020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F0CB9-B393-45DC-83FF-624CDC8724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7430-6482-4B16-B9C9-BD9EF645A39F}" type="datetimeFigureOut">
              <a:rPr lang="el-GR" smtClean="0"/>
              <a:pPr/>
              <a:t>26/3/2020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F0CB9-B393-45DC-83FF-624CDC8724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7430-6482-4B16-B9C9-BD9EF645A39F}" type="datetimeFigureOut">
              <a:rPr lang="el-GR" smtClean="0"/>
              <a:pPr/>
              <a:t>26/3/2020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F0CB9-B393-45DC-83FF-624CDC8724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7430-6482-4B16-B9C9-BD9EF645A39F}" type="datetimeFigureOut">
              <a:rPr lang="el-GR" smtClean="0"/>
              <a:pPr/>
              <a:t>26/3/2020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F0CB9-B393-45DC-83FF-624CDC8724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7430-6482-4B16-B9C9-BD9EF645A39F}" type="datetimeFigureOut">
              <a:rPr lang="el-GR" smtClean="0"/>
              <a:pPr/>
              <a:t>26/3/2020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F0CB9-B393-45DC-83FF-624CDC8724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97430-6482-4B16-B9C9-BD9EF645A39F}" type="datetimeFigureOut">
              <a:rPr lang="el-GR" smtClean="0"/>
              <a:pPr/>
              <a:t>26/3/2020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F0CB9-B393-45DC-83FF-624CDC8724A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ΓΙΑ ΤΟΥΣ ΜΑΘΗΤΕΣ ΤΗΣ Δ1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bg2">
              <a:lumMod val="50000"/>
            </a:schemeClr>
          </a:solidFill>
        </p:spPr>
        <p:txBody>
          <a:bodyPr/>
          <a:lstStyle/>
          <a:p>
            <a:pPr>
              <a:buNone/>
            </a:pPr>
            <a:r>
              <a:rPr lang="el-GR" dirty="0"/>
              <a:t> </a:t>
            </a:r>
            <a:endParaRPr lang="el-GR" dirty="0" smtClean="0"/>
          </a:p>
          <a:p>
            <a:endParaRPr lang="el-GR" dirty="0"/>
          </a:p>
          <a:p>
            <a:r>
              <a:rPr lang="el-GR" dirty="0" smtClean="0"/>
              <a:t>Η </a:t>
            </a:r>
            <a:r>
              <a:rPr lang="el-GR" dirty="0"/>
              <a:t>πρωτοβουλία εντάσσεται στην καμπάνια που έχει ξεκινήσει η ΓΓΠΠ με τίτλο: </a:t>
            </a:r>
            <a:r>
              <a:rPr lang="el-GR" b="1" dirty="0"/>
              <a:t>«Δεν φοβόμαστε - Προστατευόμαστε - Μένουμε σπίτια μας»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</p:spPr>
        <p:txBody>
          <a:bodyPr>
            <a:normAutofit/>
          </a:bodyPr>
          <a:lstStyle/>
          <a:p>
            <a:r>
              <a:rPr lang="el-GR" dirty="0" smtClean="0"/>
              <a:t>ΕΥΧΗ ΟΛΩΝ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11560" y="2132856"/>
            <a:ext cx="8075240" cy="3993307"/>
          </a:xfrm>
          <a:solidFill>
            <a:schemeClr val="bg2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l-GR" sz="4000" dirty="0" smtClean="0"/>
          </a:p>
          <a:p>
            <a:r>
              <a:rPr lang="el-GR" sz="4000" dirty="0" smtClean="0"/>
              <a:t>ΤΟ ΣΧΟΛΕΙΟ  ΝΑ ΚΛΕΙΝΕΙ ΜΟΝΟ ΓΙΑ ΔΙΑΚΟΠΕΣ    </a:t>
            </a:r>
          </a:p>
          <a:p>
            <a:r>
              <a:rPr lang="el-GR" sz="4000" dirty="0" smtClean="0"/>
              <a:t>Η ΔΑΣΚΑΛΑ ΣΑΣ </a:t>
            </a:r>
          </a:p>
          <a:p>
            <a:r>
              <a:rPr lang="el-GR" sz="4000" smtClean="0"/>
              <a:t>ΣΑΡΡΟΥ ΕΛΕΝΗ       </a:t>
            </a:r>
            <a:r>
              <a:rPr lang="el-GR" sz="4000" dirty="0" smtClean="0"/>
              <a:t>ΜΟΥ ΛΕΙΨΑΤΕ</a:t>
            </a:r>
            <a:endParaRPr lang="el-G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- Διάγραμμα"/>
          <p:cNvGraphicFramePr/>
          <p:nvPr/>
        </p:nvGraphicFramePr>
        <p:xfrm>
          <a:off x="683568" y="2348880"/>
          <a:ext cx="7772400" cy="3558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 rot="20536579">
            <a:off x="656282" y="1810745"/>
            <a:ext cx="6400800" cy="1226144"/>
          </a:xfrm>
        </p:spPr>
        <p:txBody>
          <a:bodyPr/>
          <a:lstStyle/>
          <a:p>
            <a:r>
              <a:rPr lang="el-GR" dirty="0" smtClean="0">
                <a:solidFill>
                  <a:schemeClr val="tx1"/>
                </a:solidFill>
              </a:rPr>
              <a:t>ΜΕΝΟΥΜΕ ΣΠΙΤΙ ΔΗΜΙΟΥΡΓΙΚΑ</a:t>
            </a:r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ΑΣΠΙΔΑ ΜΑΣ Η ΓΝΩΣΗ</a:t>
            </a:r>
            <a:endParaRPr lang="el-GR" dirty="0"/>
          </a:p>
        </p:txBody>
      </p:sp>
      <p:pic>
        <p:nvPicPr>
          <p:cNvPr id="1026" name="Picture 2" descr="C:\Users\User\Desktop\8-guidelines-sm-gr-800x800 (1)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600200"/>
            <a:ext cx="6768752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koronoi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700" y="1052736"/>
            <a:ext cx="7594600" cy="5040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ΜΕΤΑΔΟΣΗ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bg2">
              <a:lumMod val="50000"/>
            </a:schemeClr>
          </a:solidFill>
        </p:spPr>
        <p:txBody>
          <a:bodyPr/>
          <a:lstStyle/>
          <a:p>
            <a:endParaRPr lang="el-GR" dirty="0" smtClean="0"/>
          </a:p>
          <a:p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2019–nCoV προκαλεί αναπνευστική νόσο η οποία</a:t>
            </a:r>
            <a:r>
              <a:rPr lang="el-GR" b="1" dirty="0"/>
              <a:t> μπορεί να μεταδοθεί από άνθρωπο σε άνθρωπο</a:t>
            </a:r>
            <a:r>
              <a:rPr lang="el-GR" dirty="0"/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ΑΡΡΩΣΤΑΙΝΟΥΝ ΤΑ ΠΑΙΔΙΑ;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dirty="0"/>
              <a:t>«</a:t>
            </a:r>
            <a:r>
              <a:rPr lang="el-GR" b="1" dirty="0"/>
              <a:t>Τα παιδιά είναι εξίσου πιθανό να μολυνθούν, αλλά δεν αρρωσταίνουν σοβαρά</a:t>
            </a:r>
            <a:r>
              <a:rPr lang="el-GR" dirty="0"/>
              <a:t>», δήλωσε ο </a:t>
            </a:r>
            <a:r>
              <a:rPr lang="el-GR" dirty="0" smtClean="0"/>
              <a:t>επιδημιολόγος </a:t>
            </a:r>
            <a:r>
              <a:rPr lang="el-GR" dirty="0" err="1" smtClean="0"/>
              <a:t>Τζάστιν</a:t>
            </a:r>
            <a:r>
              <a:rPr lang="el-GR" dirty="0" smtClean="0"/>
              <a:t> </a:t>
            </a:r>
            <a:r>
              <a:rPr lang="el-GR" dirty="0" err="1"/>
              <a:t>Λέσλερ</a:t>
            </a:r>
            <a:r>
              <a:rPr lang="el-GR" dirty="0"/>
              <a:t> της Σχολής Δημόσιας Υγείας του Πανεπιστημίου Τζονς Χόπκινς της Βαλτιμόρης, σύμφωνα με το "</a:t>
            </a:r>
            <a:r>
              <a:rPr lang="el-GR" dirty="0" err="1" smtClean="0"/>
              <a:t>Nature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ΠΑΙΔΙΑ ΚΑΙ ΜΕΤΑΔΟΣΗ ΤΗΣ ΝΟΣΟΥ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dirty="0"/>
              <a:t>Ερωτηματικό, σύμφωνα με τον δρα </a:t>
            </a:r>
            <a:r>
              <a:rPr lang="el-GR" dirty="0" err="1"/>
              <a:t>Λέσλερ</a:t>
            </a:r>
            <a:r>
              <a:rPr lang="el-GR" dirty="0"/>
              <a:t>, παραμένει αν τα παιδιά είναι εξίσου σημαντικά στην αλυσίδα μετάδοσης του νέου ιού, όπως συμβαίνει με τη </a:t>
            </a:r>
            <a:r>
              <a:rPr lang="el-GR" dirty="0" smtClean="0"/>
              <a:t>γρίπη. </a:t>
            </a:r>
            <a:r>
              <a:rPr lang="el-GR" dirty="0"/>
              <a:t>«Αυτό είναι ένα από τα τελευταία κρίσιμα </a:t>
            </a:r>
            <a:r>
              <a:rPr lang="el-GR" dirty="0" smtClean="0"/>
              <a:t>ανοιχτά </a:t>
            </a:r>
            <a:r>
              <a:rPr lang="el-GR" dirty="0"/>
              <a:t>ερωτήματα και προσπαθούμε να δώσουμε μια </a:t>
            </a:r>
            <a:r>
              <a:rPr lang="el-GR" dirty="0" smtClean="0"/>
              <a:t>απάντηση</a:t>
            </a:r>
            <a:r>
              <a:rPr lang="el-GR" dirty="0"/>
              <a:t>,</a:t>
            </a:r>
            <a:r>
              <a:rPr lang="el-GR" dirty="0" smtClean="0"/>
              <a:t> ανέφερε </a:t>
            </a:r>
            <a:r>
              <a:rPr lang="el-GR" dirty="0"/>
              <a:t>ο Αμερικανός επιδημιολόγος.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l-GR" dirty="0" smtClean="0"/>
              <a:t>ΠΡΟΣΤΑΣΙΑ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9552" y="1196752"/>
            <a:ext cx="8147248" cy="4929411"/>
          </a:xfrm>
          <a:solidFill>
            <a:schemeClr val="bg2">
              <a:lumMod val="50000"/>
            </a:schemeClr>
          </a:solidFill>
        </p:spPr>
        <p:txBody>
          <a:bodyPr>
            <a:normAutofit lnSpcReduction="10000"/>
          </a:bodyPr>
          <a:lstStyle/>
          <a:p>
            <a:r>
              <a:rPr lang="el-GR" dirty="0"/>
              <a:t>θα πρέπει </a:t>
            </a:r>
            <a:r>
              <a:rPr lang="el-GR" b="1" dirty="0"/>
              <a:t>να αποφεύγετε την κατανάλωση ωμών ή ατελώς μαγειρεμένων ζωικών </a:t>
            </a:r>
            <a:r>
              <a:rPr lang="el-GR" b="1" dirty="0" smtClean="0"/>
              <a:t>προϊόντων.</a:t>
            </a:r>
            <a:r>
              <a:rPr lang="el-GR" dirty="0" smtClean="0"/>
              <a:t> </a:t>
            </a:r>
          </a:p>
          <a:p>
            <a:r>
              <a:rPr lang="el-GR" dirty="0" smtClean="0"/>
              <a:t>Τακτικό </a:t>
            </a:r>
            <a:r>
              <a:rPr lang="el-GR" dirty="0"/>
              <a:t>πλύσιμο των χεριών με αλκοολούχο διάλυμα ή νερό και σαπούνι</a:t>
            </a:r>
            <a:r>
              <a:rPr lang="el-GR" dirty="0" smtClean="0"/>
              <a:t>.</a:t>
            </a:r>
          </a:p>
          <a:p>
            <a:r>
              <a:rPr lang="el-GR" dirty="0" smtClean="0"/>
              <a:t> </a:t>
            </a:r>
            <a:r>
              <a:rPr lang="el-GR" dirty="0"/>
              <a:t> </a:t>
            </a:r>
            <a:r>
              <a:rPr lang="el-GR" dirty="0" smtClean="0"/>
              <a:t>Αποφύγετε </a:t>
            </a:r>
            <a:r>
              <a:rPr lang="el-GR" dirty="0"/>
              <a:t>να αγγίζετε τη μύτη, το στόμα και τα μάτια </a:t>
            </a:r>
            <a:r>
              <a:rPr lang="el-GR" dirty="0" smtClean="0"/>
              <a:t>σας.</a:t>
            </a:r>
          </a:p>
          <a:p>
            <a:r>
              <a:rPr lang="el-GR" dirty="0"/>
              <a:t>Εάν έχετε πυρετό, βήχα ή δυσκολία στην αναπνοή, αναζητήστε άμεσα ιατρική βοήθεια.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l-GR" dirty="0" smtClean="0"/>
              <a:t>ΓΝΩΡΙΖΩ-ΠΡΟΦΥΛΑΣΣΟΜΑΙ-ΚΕΡΔΙΖΩ</a:t>
            </a:r>
            <a:endParaRPr lang="el-GR" dirty="0"/>
          </a:p>
        </p:txBody>
      </p:sp>
      <p:pic>
        <p:nvPicPr>
          <p:cNvPr id="3074" name="Picture 2" descr="C:\Users\User\Desktop\coronovirus_new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772816"/>
            <a:ext cx="5676467" cy="3412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136</Words>
  <Application>Microsoft Office PowerPoint</Application>
  <PresentationFormat>Προβολή στην οθόνη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ΓΙΑ ΤΟΥΣ ΜΑΘΗΤΕΣ ΤΗΣ Δ1</vt:lpstr>
      <vt:lpstr>Διαφάνεια 2</vt:lpstr>
      <vt:lpstr>ΑΣΠΙΔΑ ΜΑΣ Η ΓΝΩΣΗ</vt:lpstr>
      <vt:lpstr>Διαφάνεια 4</vt:lpstr>
      <vt:lpstr>ΜΕΤΑΔΟΣΗ</vt:lpstr>
      <vt:lpstr>ΑΡΡΩΣΤΑΙΝΟΥΝ ΤΑ ΠΑΙΔΙΑ;</vt:lpstr>
      <vt:lpstr>ΠΑΙΔΙΑ ΚΑΙ ΜΕΤΑΔΟΣΗ ΤΗΣ ΝΟΣΟΥ</vt:lpstr>
      <vt:lpstr>ΠΡΟΣΤΑΣΙΑ</vt:lpstr>
      <vt:lpstr>ΓΝΩΡΙΖΩ-ΠΡΟΦΥΛΑΣΣΟΜΑΙ-ΚΕΡΔΙΖΩ</vt:lpstr>
      <vt:lpstr>ΕΥΧΗ ΟΛΩΝ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ΚΟΡΟΝΟΙΟΣ</dc:title>
  <dc:creator>User</dc:creator>
  <cp:lastModifiedBy>User</cp:lastModifiedBy>
  <cp:revision>11</cp:revision>
  <dcterms:created xsi:type="dcterms:W3CDTF">2020-03-26T13:50:38Z</dcterms:created>
  <dcterms:modified xsi:type="dcterms:W3CDTF">2020-03-26T19:35:18Z</dcterms:modified>
</cp:coreProperties>
</file>